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handoutMasterIdLst>
    <p:handoutMasterId r:id="rId23"/>
  </p:handoutMasterIdLst>
  <p:sldIdLst>
    <p:sldId id="782" r:id="rId2"/>
    <p:sldId id="783" r:id="rId3"/>
    <p:sldId id="1327" r:id="rId4"/>
    <p:sldId id="1097" r:id="rId5"/>
    <p:sldId id="1289" r:id="rId6"/>
    <p:sldId id="1370" r:id="rId7"/>
    <p:sldId id="1371" r:id="rId8"/>
    <p:sldId id="1349" r:id="rId9"/>
    <p:sldId id="1367" r:id="rId10"/>
    <p:sldId id="1352" r:id="rId11"/>
    <p:sldId id="1361" r:id="rId12"/>
    <p:sldId id="1375" r:id="rId13"/>
    <p:sldId id="1376" r:id="rId14"/>
    <p:sldId id="1362" r:id="rId15"/>
    <p:sldId id="1377" r:id="rId16"/>
    <p:sldId id="1354" r:id="rId17"/>
    <p:sldId id="1357" r:id="rId18"/>
    <p:sldId id="1358" r:id="rId19"/>
    <p:sldId id="1315" r:id="rId20"/>
    <p:sldId id="1316" r:id="rId21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FFCC"/>
    <a:srgbClr val="FF0000"/>
    <a:srgbClr val="336600"/>
    <a:srgbClr val="339933"/>
    <a:srgbClr val="C99447"/>
    <a:srgbClr val="2AD09D"/>
    <a:srgbClr val="FF9999"/>
    <a:srgbClr val="93B1D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6909" autoAdjust="0"/>
  </p:normalViewPr>
  <p:slideViewPr>
    <p:cSldViewPr>
      <p:cViewPr>
        <p:scale>
          <a:sx n="100" d="100"/>
          <a:sy n="100" d="100"/>
        </p:scale>
        <p:origin x="-2022" y="-47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hyperlink" Target="http://ebook.tsherpa.co.kr/webdata/15/2021test/math31_H/viewer/contents/index.html?contentInformationURL=../../resource/contents/lesson03/&amp;pageName=3_5_0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hyperlink" Target="http://ebook.tsherpa.co.kr/webdata/15/2021test/math31_H/viewer/contents/index.html?contentInformationURL=../../resource/contents/lesson03/&amp;pageName=3_5_01.html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cdata2.tsherpa.co.kr/tsherpa/MultiMedia/Flash/2020/curri/index.html?flashxmlnum=jmp1130&amp;classa=A8-C1-31-MM-MM-04-03-08-0-0-0-0&amp;classno=MM_31_04/suh_0301_02_0008/suh_0301_02_0008_401_1.html" TargetMode="External"/><Relationship Id="rId4" Type="http://schemas.openxmlformats.org/officeDocument/2006/relationships/hyperlink" Target="https://cdata2.tsherpa.co.kr/tsherpa/MultiMedia/Flash/2020/curri/index.html?flashxmlnum=yuni4856&amp;classa=A8-C1-31-MM-MM-04-02-08-0-0-0-0&amp;classno=MM_31_04/suh_0301_01_0008/suh_0301_01_0008_401_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030460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2022.01.20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2022.02.15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995876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454190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수학의 힘을 키워요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다시 누르면 이미지 사라짐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http://ebook.tsherpa.co.kr/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  <a:hlinkClick r:id="rId2"/>
              </a:rPr>
              <a:t>webdata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/15/2021test/math31_H/viewer/contents/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  <a:hlinkClick r:id="rId2"/>
              </a:rPr>
              <a:t>index.html?contentInformationURL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=../../resource/contents/lesson03/&amp;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pageName=3_5_01.html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놀이의 첫 번째 단계는 어떻게 하는지 알아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6255682" y="52971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224025" y="5301786"/>
            <a:ext cx="2468047" cy="269893"/>
            <a:chOff x="2224025" y="5301786"/>
            <a:chExt cx="2468047" cy="269893"/>
          </a:xfrm>
        </p:grpSpPr>
        <p:pic>
          <p:nvPicPr>
            <p:cNvPr id="57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4025" y="5301786"/>
              <a:ext cx="269893" cy="263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641" y="5375252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172" y="5368976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902" y="5301786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9028" y="5368976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3074" y="5368976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모서리가 둥근 직사각형 2"/>
          <p:cNvSpPr/>
          <p:nvPr/>
        </p:nvSpPr>
        <p:spPr>
          <a:xfrm>
            <a:off x="1007604" y="2168860"/>
            <a:ext cx="4799705" cy="79584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나눗셈 카드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64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장을 잘 섞고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8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장씩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줄을 맞추어서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뒤집어둡니다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512" y="3077767"/>
            <a:ext cx="3462541" cy="213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1927487" y="52795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212954" y="3087274"/>
            <a:ext cx="47655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82" y="313259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664182" y="3077766"/>
            <a:ext cx="3487871" cy="215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571606" y="30288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3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타원 82"/>
          <p:cNvSpPr/>
          <p:nvPr/>
        </p:nvSpPr>
        <p:spPr>
          <a:xfrm>
            <a:off x="6190220" y="52229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9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02" y="5287124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28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07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564" y="537525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75" y="530178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놀이의 두 번째 단계는 어떻게 하는지 알아보세요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73" y="2891887"/>
            <a:ext cx="3607707" cy="23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모서리가 둥근 직사각형 86"/>
          <p:cNvSpPr/>
          <p:nvPr/>
        </p:nvSpPr>
        <p:spPr>
          <a:xfrm>
            <a:off x="996431" y="2204864"/>
            <a:ext cx="4799705" cy="65772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나눗셈 카드를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장씩 열어서 몫을 구합니다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누르면 이미지 사라짐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10"/>
              </a:rPr>
              <a:t>http://ebook.tsherpa.co.kr/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  <a:hlinkClick r:id="rId10"/>
              </a:rPr>
              <a:t>webdata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10"/>
              </a:rPr>
              <a:t>/15/2021test/math31_H/viewer/contents/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  <a:hlinkClick r:id="rId10"/>
              </a:rPr>
              <a:t>index.html?contentInformationURL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10"/>
              </a:rPr>
              <a:t>=../../resource/contents/lesson03/&amp;pageName=3_5_01.html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64182" y="2994638"/>
            <a:ext cx="3487871" cy="215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250642" y="3073656"/>
            <a:ext cx="47655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761" y="306465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5454285" y="2960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8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91515" y="3284984"/>
            <a:ext cx="3353395" cy="1980220"/>
            <a:chOff x="1935531" y="3284984"/>
            <a:chExt cx="3353395" cy="198022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0"/>
            <a:stretch/>
          </p:blipFill>
          <p:spPr bwMode="auto">
            <a:xfrm>
              <a:off x="1935531" y="3284984"/>
              <a:ext cx="3353395" cy="1980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375756" y="3897052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28÷7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211949" y="4437112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36÷9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25" y="530178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9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02" y="5301786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49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07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84" y="537525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나눗셈 카드의 몫을 구한 뒤 어떻게 하는지 알아보세요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516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#1-1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#1-1 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임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3_5_01.html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손가락 버튼을 클릭 시 전자 저작물의 효과와 동일하게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72" y="2289543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오른쪽 화살표 106"/>
          <p:cNvSpPr/>
          <p:nvPr/>
        </p:nvSpPr>
        <p:spPr>
          <a:xfrm>
            <a:off x="7937420" y="2386904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07604" y="2204864"/>
            <a:ext cx="4832200" cy="79584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장에 써 있는 나눗셈의 몫이 같으면 카드를 가져옵니다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176" y="402716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오른쪽 화살표 58"/>
          <p:cNvSpPr/>
          <p:nvPr/>
        </p:nvSpPr>
        <p:spPr>
          <a:xfrm>
            <a:off x="7956376" y="4108175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066" y="313259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941" y="3513301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91" y="414969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1655676" y="3077766"/>
            <a:ext cx="3487871" cy="215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5" name="타원 74"/>
          <p:cNvSpPr/>
          <p:nvPr/>
        </p:nvSpPr>
        <p:spPr>
          <a:xfrm>
            <a:off x="1250642" y="3073656"/>
            <a:ext cx="47655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5454285" y="2960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5093429" y="40077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142384" y="33657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149" y="2276872"/>
            <a:ext cx="351757" cy="38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149" y="4040004"/>
            <a:ext cx="343856" cy="32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6173307" y="52422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7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794669" y="3284984"/>
            <a:ext cx="3353395" cy="1980220"/>
            <a:chOff x="1935531" y="3284984"/>
            <a:chExt cx="3353395" cy="198022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0"/>
            <a:stretch/>
          </p:blipFill>
          <p:spPr bwMode="auto">
            <a:xfrm>
              <a:off x="1935531" y="3284984"/>
              <a:ext cx="3353395" cy="1980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375756" y="3897052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28÷7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211949" y="4437112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36÷9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25" y="530178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9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02" y="5301786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49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07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84" y="537525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 카드의 몫을 구한 뒤 어떻게 하는지 알아보세요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56276" y="980728"/>
            <a:ext cx="2016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손가락 클릭 시 보이는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토글된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algn="just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말풍선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약물 사용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07604" y="2204864"/>
            <a:ext cx="4832200" cy="79584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장에 써 있는 나눗셈의 몫이 같으면 카드를 가져옵니다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모서리가 둥근 사각형 설명선 41"/>
          <p:cNvSpPr/>
          <p:nvPr/>
        </p:nvSpPr>
        <p:spPr>
          <a:xfrm>
            <a:off x="4692072" y="4113922"/>
            <a:ext cx="452989" cy="322845"/>
          </a:xfrm>
          <a:prstGeom prst="wedgeRoundRectCallout">
            <a:avLst>
              <a:gd name="adj1" fmla="val -41709"/>
              <a:gd name="adj2" fmla="val 80628"/>
              <a:gd name="adj3" fmla="val 16667"/>
            </a:avLst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8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2859448" y="3587503"/>
            <a:ext cx="452989" cy="322845"/>
          </a:xfrm>
          <a:prstGeom prst="wedgeRoundRectCallout">
            <a:avLst>
              <a:gd name="adj1" fmla="val -41709"/>
              <a:gd name="adj2" fmla="val 80628"/>
              <a:gd name="adj3" fmla="val 16667"/>
            </a:avLst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8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009927" y="39678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172746" y="34414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25" y="530178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9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02" y="5301786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49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4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91" y="537525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 카드의 몫을 구한 뒤 어떻게 하는지 알아보세요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728623" y="3188490"/>
            <a:ext cx="3383437" cy="2040710"/>
            <a:chOff x="1875143" y="3173120"/>
            <a:chExt cx="3383437" cy="20407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75143" y="3173120"/>
              <a:ext cx="3383437" cy="2040710"/>
            </a:xfrm>
            <a:prstGeom prst="rect">
              <a:avLst/>
            </a:prstGeom>
          </p:spPr>
        </p:pic>
        <p:sp>
          <p:nvSpPr>
            <p:cNvPr id="95" name="직사각형 94"/>
            <p:cNvSpPr/>
            <p:nvPr/>
          </p:nvSpPr>
          <p:spPr>
            <a:xfrm>
              <a:off x="2291582" y="4385738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32÷4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243295" y="4385738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54÷6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0" name="모서리가 둥근 직사각형 69"/>
          <p:cNvSpPr/>
          <p:nvPr/>
        </p:nvSpPr>
        <p:spPr>
          <a:xfrm>
            <a:off x="1007604" y="2204864"/>
            <a:ext cx="4832200" cy="79584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장에 써 있는 나눗셈의 몫이 다르면 다시 뒤집어서 제자리에 둡니다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516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#1-1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#1-1 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임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3_5_01.html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손가락 버튼을 클릭 시 전자 저작물의 효과와 동일하게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72" y="2289543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오른쪽 화살표 75"/>
          <p:cNvSpPr/>
          <p:nvPr/>
        </p:nvSpPr>
        <p:spPr>
          <a:xfrm>
            <a:off x="7937420" y="2386904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176" y="402716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오른쪽 화살표 77"/>
          <p:cNvSpPr/>
          <p:nvPr/>
        </p:nvSpPr>
        <p:spPr>
          <a:xfrm>
            <a:off x="7956376" y="4108175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149" y="2276872"/>
            <a:ext cx="351757" cy="38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149" y="4040004"/>
            <a:ext cx="343856" cy="32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771" y="3147963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64" y="408406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316" y="411554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타원 83"/>
          <p:cNvSpPr/>
          <p:nvPr/>
        </p:nvSpPr>
        <p:spPr>
          <a:xfrm>
            <a:off x="1250642" y="3152746"/>
            <a:ext cx="47655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5454285" y="2960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3970154" y="397356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2987824" y="38899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655676" y="3077766"/>
            <a:ext cx="3487871" cy="215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173307" y="52422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3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79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25" y="530178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9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02" y="5301786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494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46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91" y="537525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 카드의 몫을 구한 뒤 어떻게 하는지 알아보세요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4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1728623" y="3188490"/>
            <a:ext cx="3383437" cy="2040710"/>
            <a:chOff x="1875143" y="3173120"/>
            <a:chExt cx="3383437" cy="2040710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75143" y="3173120"/>
              <a:ext cx="3383437" cy="2040710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2291582" y="4385738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32÷4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243295" y="4385738"/>
              <a:ext cx="68407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54÷6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1007604" y="2204864"/>
            <a:ext cx="4832200" cy="79584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장에 써 있는 나눗셈의 몫이 다르면 다시 뒤집어서 제자리에 둡니다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모서리가 둥근 사각형 설명선 63"/>
          <p:cNvSpPr/>
          <p:nvPr/>
        </p:nvSpPr>
        <p:spPr>
          <a:xfrm>
            <a:off x="2777416" y="4093548"/>
            <a:ext cx="452989" cy="322845"/>
          </a:xfrm>
          <a:prstGeom prst="wedgeRoundRectCallout">
            <a:avLst>
              <a:gd name="adj1" fmla="val -41709"/>
              <a:gd name="adj2" fmla="val 80628"/>
              <a:gd name="adj3" fmla="val 16667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8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모서리가 둥근 사각형 설명선 65"/>
          <p:cNvSpPr/>
          <p:nvPr/>
        </p:nvSpPr>
        <p:spPr>
          <a:xfrm>
            <a:off x="3734968" y="4092851"/>
            <a:ext cx="452989" cy="322845"/>
          </a:xfrm>
          <a:prstGeom prst="wedgeRoundRectCallout">
            <a:avLst>
              <a:gd name="adj1" fmla="val -41709"/>
              <a:gd name="adj2" fmla="val 80628"/>
              <a:gd name="adj3" fmla="val 16667"/>
            </a:avLst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18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56276" y="980728"/>
            <a:ext cx="2016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손가락 클릭 시 보이는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토글된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algn="just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말풍선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약물 사용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4073679" y="39167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123803" y="396216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2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516" y="1556792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준비물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클릭 시 나타나는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하단 지니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 클릭 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6865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7" name="TextBox 43"/>
          <p:cNvSpPr txBox="1"/>
          <p:nvPr/>
        </p:nvSpPr>
        <p:spPr>
          <a:xfrm>
            <a:off x="389044" y="1628800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내가 가져온 카드의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나눗셈식을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써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12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4" name="모서리가 둥근 사각형 설명선 123"/>
          <p:cNvSpPr/>
          <p:nvPr/>
        </p:nvSpPr>
        <p:spPr>
          <a:xfrm>
            <a:off x="4721957" y="2492896"/>
            <a:ext cx="1701452" cy="951317"/>
          </a:xfrm>
          <a:prstGeom prst="wedgeRoundRectCallout">
            <a:avLst>
              <a:gd name="adj1" fmla="val -2323"/>
              <a:gd name="adj2" fmla="val 60671"/>
              <a:gd name="adj3" fmla="val 16667"/>
            </a:avLst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28÷7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36÷9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몫은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이므로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28÷7=4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36÷9=4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씁니다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6237662" y="24389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4648993" y="1647876"/>
            <a:ext cx="1872556" cy="307902"/>
            <a:chOff x="5253414" y="2035940"/>
            <a:chExt cx="1571114" cy="307902"/>
          </a:xfrm>
        </p:grpSpPr>
        <p:pic>
          <p:nvPicPr>
            <p:cNvPr id="18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4" y="2035940"/>
              <a:ext cx="1571114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9" name="TextBox 43"/>
            <p:cNvSpPr txBox="1"/>
            <p:nvPr/>
          </p:nvSpPr>
          <p:spPr>
            <a:xfrm>
              <a:off x="5488930" y="2078162"/>
              <a:ext cx="13355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169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, 171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, 173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90" name="타원 189"/>
          <p:cNvSpPr/>
          <p:nvPr/>
        </p:nvSpPr>
        <p:spPr>
          <a:xfrm>
            <a:off x="4557138" y="14326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xmlns="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52" y="5695064"/>
            <a:ext cx="1080000" cy="339623"/>
          </a:xfrm>
          <a:prstGeom prst="rect">
            <a:avLst/>
          </a:prstGeom>
        </p:spPr>
      </p:pic>
      <p:pic>
        <p:nvPicPr>
          <p:cNvPr id="196" name="그림 195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75" y="5285621"/>
            <a:ext cx="1080000" cy="339623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30445"/>
              </p:ext>
            </p:extLst>
          </p:nvPr>
        </p:nvGraphicFramePr>
        <p:xfrm>
          <a:off x="333174" y="2528900"/>
          <a:ext cx="4291784" cy="2843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892"/>
                <a:gridCol w="2145892"/>
              </a:tblGrid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</a:tr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39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422891" y="2573705"/>
            <a:ext cx="4283600" cy="2776361"/>
            <a:chOff x="432416" y="2166997"/>
            <a:chExt cx="4283600" cy="2776361"/>
          </a:xfrm>
        </p:grpSpPr>
        <p:sp>
          <p:nvSpPr>
            <p:cNvPr id="8" name="TextBox 7"/>
            <p:cNvSpPr txBox="1"/>
            <p:nvPr/>
          </p:nvSpPr>
          <p:spPr>
            <a:xfrm>
              <a:off x="791580" y="2166997"/>
              <a:ext cx="126045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나눗셈식</a:t>
              </a:r>
              <a:endPara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51820" y="2178320"/>
              <a:ext cx="126045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9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나눗셈식</a:t>
              </a:r>
              <a:endPara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57315" y="2640275"/>
              <a:ext cx="1066318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28÷7=4</a:t>
              </a:r>
              <a:endPara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3059349" y="2640275"/>
              <a:ext cx="1066318" cy="3847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36÷9=4</a:t>
              </a:r>
              <a:endPara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8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1" y="2692124"/>
              <a:ext cx="327974" cy="263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432416" y="2960948"/>
              <a:ext cx="2164129" cy="547360"/>
              <a:chOff x="395536" y="2974609"/>
              <a:chExt cx="2164129" cy="547360"/>
            </a:xfrm>
          </p:grpSpPr>
          <p:grpSp>
            <p:nvGrpSpPr>
              <p:cNvPr id="205" name="그룹 204"/>
              <p:cNvGrpSpPr/>
              <p:nvPr/>
            </p:nvGrpSpPr>
            <p:grpSpPr>
              <a:xfrm>
                <a:off x="395536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06" name="직사각형 205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35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07" name="그림 206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08" name="TextBox 207"/>
              <p:cNvSpPr txBox="1"/>
              <p:nvPr/>
            </p:nvSpPr>
            <p:spPr>
              <a:xfrm>
                <a:off x="866863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09" name="그룹 208"/>
              <p:cNvGrpSpPr/>
              <p:nvPr/>
            </p:nvGrpSpPr>
            <p:grpSpPr>
              <a:xfrm>
                <a:off x="1128237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10" name="직사각형 209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11" name="그림 210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12" name="TextBox 211"/>
              <p:cNvSpPr txBox="1"/>
              <p:nvPr/>
            </p:nvSpPr>
            <p:spPr>
              <a:xfrm>
                <a:off x="1587557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13" name="그룹 212"/>
              <p:cNvGrpSpPr/>
              <p:nvPr/>
            </p:nvGrpSpPr>
            <p:grpSpPr>
              <a:xfrm>
                <a:off x="1876892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14" name="직사각형 213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7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15" name="그림 214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그룹 2"/>
            <p:cNvGrpSpPr/>
            <p:nvPr/>
          </p:nvGrpSpPr>
          <p:grpSpPr>
            <a:xfrm>
              <a:off x="2551887" y="2944405"/>
              <a:ext cx="2164129" cy="547360"/>
              <a:chOff x="2511118" y="2944405"/>
              <a:chExt cx="2164129" cy="547360"/>
            </a:xfrm>
          </p:grpSpPr>
          <p:grpSp>
            <p:nvGrpSpPr>
              <p:cNvPr id="216" name="그룹 215"/>
              <p:cNvGrpSpPr/>
              <p:nvPr/>
            </p:nvGrpSpPr>
            <p:grpSpPr>
              <a:xfrm>
                <a:off x="2511118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17" name="직사각형 216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42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18" name="그림 217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19" name="TextBox 218"/>
              <p:cNvSpPr txBox="1"/>
              <p:nvPr/>
            </p:nvSpPr>
            <p:spPr>
              <a:xfrm>
                <a:off x="2982445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20" name="그룹 219"/>
              <p:cNvGrpSpPr/>
              <p:nvPr/>
            </p:nvGrpSpPr>
            <p:grpSpPr>
              <a:xfrm>
                <a:off x="3243819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21" name="직사각형 220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6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22" name="그림 221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23" name="TextBox 222"/>
              <p:cNvSpPr txBox="1"/>
              <p:nvPr/>
            </p:nvSpPr>
            <p:spPr>
              <a:xfrm>
                <a:off x="3703139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24" name="그룹 223"/>
              <p:cNvGrpSpPr/>
              <p:nvPr/>
            </p:nvGrpSpPr>
            <p:grpSpPr>
              <a:xfrm>
                <a:off x="3992474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25" name="직사각형 224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7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26" name="그림 225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27" name="그룹 226"/>
            <p:cNvGrpSpPr/>
            <p:nvPr/>
          </p:nvGrpSpPr>
          <p:grpSpPr>
            <a:xfrm>
              <a:off x="432416" y="3443351"/>
              <a:ext cx="2164129" cy="547360"/>
              <a:chOff x="395536" y="2974609"/>
              <a:chExt cx="2164129" cy="547360"/>
            </a:xfrm>
          </p:grpSpPr>
          <p:grpSp>
            <p:nvGrpSpPr>
              <p:cNvPr id="228" name="그룹 227"/>
              <p:cNvGrpSpPr/>
              <p:nvPr/>
            </p:nvGrpSpPr>
            <p:grpSpPr>
              <a:xfrm>
                <a:off x="395536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37" name="직사각형 236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ko-KR" sz="1900" b="1" dirty="0" smtClean="0">
                      <a:solidFill>
                        <a:srgbClr val="0070C0"/>
                      </a:solidFill>
                      <a:latin typeface="맑은 고딕" pitchFamily="50" charset="-127"/>
                      <a:ea typeface="맑은 고딕" pitchFamily="50" charset="-127"/>
                    </a:rPr>
                    <a:t>27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38" name="그림 237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29" name="TextBox 228"/>
              <p:cNvSpPr txBox="1"/>
              <p:nvPr/>
            </p:nvSpPr>
            <p:spPr>
              <a:xfrm>
                <a:off x="866863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30" name="그룹 229"/>
              <p:cNvGrpSpPr/>
              <p:nvPr/>
            </p:nvGrpSpPr>
            <p:grpSpPr>
              <a:xfrm>
                <a:off x="1128237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35" name="직사각형 234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9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36" name="그림 235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31" name="TextBox 230"/>
              <p:cNvSpPr txBox="1"/>
              <p:nvPr/>
            </p:nvSpPr>
            <p:spPr>
              <a:xfrm>
                <a:off x="1587557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32" name="그룹 231"/>
              <p:cNvGrpSpPr/>
              <p:nvPr/>
            </p:nvGrpSpPr>
            <p:grpSpPr>
              <a:xfrm>
                <a:off x="1876892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33" name="직사각형 232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3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34" name="그림 233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9" name="그룹 238"/>
            <p:cNvGrpSpPr/>
            <p:nvPr/>
          </p:nvGrpSpPr>
          <p:grpSpPr>
            <a:xfrm>
              <a:off x="2551887" y="3426808"/>
              <a:ext cx="2164129" cy="547360"/>
              <a:chOff x="2511118" y="2944405"/>
              <a:chExt cx="2164129" cy="547360"/>
            </a:xfrm>
          </p:grpSpPr>
          <p:grpSp>
            <p:nvGrpSpPr>
              <p:cNvPr id="240" name="그룹 239"/>
              <p:cNvGrpSpPr/>
              <p:nvPr/>
            </p:nvGrpSpPr>
            <p:grpSpPr>
              <a:xfrm>
                <a:off x="2511118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49" name="직사각형 248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12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50" name="그림 249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41" name="TextBox 240"/>
              <p:cNvSpPr txBox="1"/>
              <p:nvPr/>
            </p:nvSpPr>
            <p:spPr>
              <a:xfrm>
                <a:off x="2982445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42" name="그룹 241"/>
              <p:cNvGrpSpPr/>
              <p:nvPr/>
            </p:nvGrpSpPr>
            <p:grpSpPr>
              <a:xfrm>
                <a:off x="3243819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47" name="직사각형 246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4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48" name="그림 247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43" name="TextBox 242"/>
              <p:cNvSpPr txBox="1"/>
              <p:nvPr/>
            </p:nvSpPr>
            <p:spPr>
              <a:xfrm>
                <a:off x="3703139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44" name="그룹 243"/>
              <p:cNvGrpSpPr/>
              <p:nvPr/>
            </p:nvGrpSpPr>
            <p:grpSpPr>
              <a:xfrm>
                <a:off x="3992474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45" name="직사각형 244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3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46" name="그림 245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1" name="그룹 250"/>
            <p:cNvGrpSpPr/>
            <p:nvPr/>
          </p:nvGrpSpPr>
          <p:grpSpPr>
            <a:xfrm>
              <a:off x="432416" y="3913595"/>
              <a:ext cx="2164129" cy="547360"/>
              <a:chOff x="395536" y="2974609"/>
              <a:chExt cx="2164129" cy="547360"/>
            </a:xfrm>
          </p:grpSpPr>
          <p:grpSp>
            <p:nvGrpSpPr>
              <p:cNvPr id="252" name="그룹 251"/>
              <p:cNvGrpSpPr/>
              <p:nvPr/>
            </p:nvGrpSpPr>
            <p:grpSpPr>
              <a:xfrm>
                <a:off x="395536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61" name="직사각형 260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ko-KR" sz="1900" b="1" dirty="0" smtClean="0">
                      <a:solidFill>
                        <a:srgbClr val="0070C0"/>
                      </a:solidFill>
                      <a:latin typeface="맑은 고딕" pitchFamily="50" charset="-127"/>
                      <a:ea typeface="맑은 고딕" pitchFamily="50" charset="-127"/>
                    </a:rPr>
                    <a:t>25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62" name="그림 261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53" name="TextBox 252"/>
              <p:cNvSpPr txBox="1"/>
              <p:nvPr/>
            </p:nvSpPr>
            <p:spPr>
              <a:xfrm>
                <a:off x="866863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54" name="그룹 253"/>
              <p:cNvGrpSpPr/>
              <p:nvPr/>
            </p:nvGrpSpPr>
            <p:grpSpPr>
              <a:xfrm>
                <a:off x="1128237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59" name="직사각형 258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60" name="그림 259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55" name="TextBox 254"/>
              <p:cNvSpPr txBox="1"/>
              <p:nvPr/>
            </p:nvSpPr>
            <p:spPr>
              <a:xfrm>
                <a:off x="1587557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56" name="그룹 255"/>
              <p:cNvGrpSpPr/>
              <p:nvPr/>
            </p:nvGrpSpPr>
            <p:grpSpPr>
              <a:xfrm>
                <a:off x="1876892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57" name="직사각형 256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58" name="그림 257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3" name="그룹 262"/>
            <p:cNvGrpSpPr/>
            <p:nvPr/>
          </p:nvGrpSpPr>
          <p:grpSpPr>
            <a:xfrm>
              <a:off x="2551887" y="3897052"/>
              <a:ext cx="2164129" cy="547360"/>
              <a:chOff x="2511118" y="2944405"/>
              <a:chExt cx="2164129" cy="547360"/>
            </a:xfrm>
          </p:grpSpPr>
          <p:grpSp>
            <p:nvGrpSpPr>
              <p:cNvPr id="264" name="그룹 263"/>
              <p:cNvGrpSpPr/>
              <p:nvPr/>
            </p:nvGrpSpPr>
            <p:grpSpPr>
              <a:xfrm>
                <a:off x="2511118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73" name="직사각형 272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15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74" name="그림 273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65" name="TextBox 264"/>
              <p:cNvSpPr txBox="1"/>
              <p:nvPr/>
            </p:nvSpPr>
            <p:spPr>
              <a:xfrm>
                <a:off x="2982445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66" name="그룹 265"/>
              <p:cNvGrpSpPr/>
              <p:nvPr/>
            </p:nvGrpSpPr>
            <p:grpSpPr>
              <a:xfrm>
                <a:off x="3243819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71" name="직사각형 270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3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72" name="그림 271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67" name="TextBox 266"/>
              <p:cNvSpPr txBox="1"/>
              <p:nvPr/>
            </p:nvSpPr>
            <p:spPr>
              <a:xfrm>
                <a:off x="3703139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68" name="그룹 267"/>
              <p:cNvGrpSpPr/>
              <p:nvPr/>
            </p:nvGrpSpPr>
            <p:grpSpPr>
              <a:xfrm>
                <a:off x="3992474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69" name="직사각형 268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5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5" name="그룹 274"/>
            <p:cNvGrpSpPr/>
            <p:nvPr/>
          </p:nvGrpSpPr>
          <p:grpSpPr>
            <a:xfrm>
              <a:off x="432416" y="4395998"/>
              <a:ext cx="2164129" cy="547360"/>
              <a:chOff x="395536" y="2974609"/>
              <a:chExt cx="2164129" cy="547360"/>
            </a:xfrm>
          </p:grpSpPr>
          <p:grpSp>
            <p:nvGrpSpPr>
              <p:cNvPr id="276" name="그룹 275"/>
              <p:cNvGrpSpPr/>
              <p:nvPr/>
            </p:nvGrpSpPr>
            <p:grpSpPr>
              <a:xfrm>
                <a:off x="395536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85" name="직사각형 284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16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86" name="그림 285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77" name="TextBox 276"/>
              <p:cNvSpPr txBox="1"/>
              <p:nvPr/>
            </p:nvSpPr>
            <p:spPr>
              <a:xfrm>
                <a:off x="866863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78" name="그룹 277"/>
              <p:cNvGrpSpPr/>
              <p:nvPr/>
            </p:nvGrpSpPr>
            <p:grpSpPr>
              <a:xfrm>
                <a:off x="1128237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83" name="직사각형 282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2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84" name="그림 283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79" name="TextBox 278"/>
              <p:cNvSpPr txBox="1"/>
              <p:nvPr/>
            </p:nvSpPr>
            <p:spPr>
              <a:xfrm>
                <a:off x="1587557" y="3137248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80" name="그룹 279"/>
              <p:cNvGrpSpPr/>
              <p:nvPr/>
            </p:nvGrpSpPr>
            <p:grpSpPr>
              <a:xfrm>
                <a:off x="1876892" y="2974609"/>
                <a:ext cx="682773" cy="537565"/>
                <a:chOff x="414637" y="2176445"/>
                <a:chExt cx="682773" cy="537565"/>
              </a:xfrm>
            </p:grpSpPr>
            <p:sp>
              <p:nvSpPr>
                <p:cNvPr id="281" name="직사각형 280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8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82" name="그림 281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7" name="그룹 286"/>
            <p:cNvGrpSpPr/>
            <p:nvPr/>
          </p:nvGrpSpPr>
          <p:grpSpPr>
            <a:xfrm>
              <a:off x="2551887" y="4379455"/>
              <a:ext cx="2164129" cy="547360"/>
              <a:chOff x="2511118" y="2944405"/>
              <a:chExt cx="2164129" cy="547360"/>
            </a:xfrm>
          </p:grpSpPr>
          <p:grpSp>
            <p:nvGrpSpPr>
              <p:cNvPr id="288" name="그룹 287"/>
              <p:cNvGrpSpPr/>
              <p:nvPr/>
            </p:nvGrpSpPr>
            <p:grpSpPr>
              <a:xfrm>
                <a:off x="2511118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97" name="직사각형 296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56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98" name="그림 297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89" name="TextBox 288"/>
              <p:cNvSpPr txBox="1"/>
              <p:nvPr/>
            </p:nvSpPr>
            <p:spPr>
              <a:xfrm>
                <a:off x="2982445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÷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90" name="그룹 289"/>
              <p:cNvGrpSpPr/>
              <p:nvPr/>
            </p:nvGrpSpPr>
            <p:grpSpPr>
              <a:xfrm>
                <a:off x="3243819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95" name="직사각형 294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7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96" name="그림 295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  <p:sp>
            <p:nvSpPr>
              <p:cNvPr id="291" name="TextBox 290"/>
              <p:cNvSpPr txBox="1"/>
              <p:nvPr/>
            </p:nvSpPr>
            <p:spPr>
              <a:xfrm>
                <a:off x="3703139" y="3107044"/>
                <a:ext cx="32161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  <a:endParaRPr lang="ko-KR" altLang="en-US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292" name="그룹 291"/>
              <p:cNvGrpSpPr/>
              <p:nvPr/>
            </p:nvGrpSpPr>
            <p:grpSpPr>
              <a:xfrm>
                <a:off x="3992474" y="2944405"/>
                <a:ext cx="682773" cy="537565"/>
                <a:chOff x="414637" y="2176445"/>
                <a:chExt cx="682773" cy="537565"/>
              </a:xfrm>
            </p:grpSpPr>
            <p:sp>
              <p:nvSpPr>
                <p:cNvPr id="293" name="직사각형 292"/>
                <p:cNvSpPr/>
                <p:nvPr/>
              </p:nvSpPr>
              <p:spPr bwMode="auto">
                <a:xfrm>
                  <a:off x="414637" y="2348880"/>
                  <a:ext cx="480546" cy="36513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chemeClr val="tx1"/>
                      </a:solidFill>
                      <a:latin typeface="돋움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ko-KR" sz="1900" b="1" i="0" u="none" strike="noStrike" cap="none" normalizeH="0" baseline="0" dirty="0" smtClean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맑은 고딕" pitchFamily="50" charset="-127"/>
                      <a:ea typeface="맑은 고딕" pitchFamily="50" charset="-127"/>
                    </a:rPr>
                    <a:t>8</a:t>
                  </a:r>
                  <a:endParaRPr kumimoji="1" lang="ko-KR" altLang="en-US" sz="19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pic>
              <p:nvPicPr>
                <p:cNvPr id="294" name="그림 293">
                  <a:extLst>
                    <a:ext uri="{FF2B5EF4-FFF2-40B4-BE49-F238E27FC236}">
                      <a16:creationId xmlns:a16="http://schemas.microsoft.com/office/drawing/2014/main" xmlns="" id="{DEEB3194-430D-4A4E-8DEF-5B08710B8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410" y="2176445"/>
                  <a:ext cx="360000" cy="355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4" name="타원 113"/>
          <p:cNvSpPr/>
          <p:nvPr/>
        </p:nvSpPr>
        <p:spPr>
          <a:xfrm>
            <a:off x="233090" y="23468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0" name="타원 299"/>
          <p:cNvSpPr/>
          <p:nvPr/>
        </p:nvSpPr>
        <p:spPr>
          <a:xfrm>
            <a:off x="6389490" y="51577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25847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xmlns="" id="{C78BCD9F-6DB8-45A3-B856-782DFCCCB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1344" y="3508642"/>
            <a:ext cx="504056" cy="504056"/>
          </a:xfrm>
          <a:prstGeom prst="rect">
            <a:avLst/>
          </a:prstGeom>
        </p:spPr>
      </p:pic>
      <p:sp>
        <p:nvSpPr>
          <p:cNvPr id="139" name="타원 138"/>
          <p:cNvSpPr/>
          <p:nvPr/>
        </p:nvSpPr>
        <p:spPr>
          <a:xfrm>
            <a:off x="4894926" y="34484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직사각형 139"/>
          <p:cNvSpPr>
            <a:spLocks noChangeArrowheads="1"/>
          </p:cNvSpPr>
          <p:nvPr/>
        </p:nvSpPr>
        <p:spPr bwMode="auto">
          <a:xfrm>
            <a:off x="7010495" y="3896906"/>
            <a:ext cx="2089116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켄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_201_2_1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28÷7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36÷9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몫은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</a:t>
            </a:r>
          </a:p>
          <a:p>
            <a:pPr algn="just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28÷7=4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36÷9=4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씁니다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1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지니 캐릭터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클릭 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3" name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8139" y="4578092"/>
            <a:ext cx="807720" cy="9144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377" y="3881836"/>
            <a:ext cx="435882" cy="38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02" y="4306344"/>
            <a:ext cx="435882" cy="38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675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6359" y="4265672"/>
            <a:ext cx="982980" cy="12268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타원 43"/>
          <p:cNvSpPr/>
          <p:nvPr/>
        </p:nvSpPr>
        <p:spPr>
          <a:xfrm>
            <a:off x="1486601" y="392770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5" name="TextBox 43"/>
          <p:cNvSpPr txBox="1"/>
          <p:nvPr/>
        </p:nvSpPr>
        <p:spPr>
          <a:xfrm>
            <a:off x="389044" y="1700808"/>
            <a:ext cx="614515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놀이를 하며 느낀 점이나 새롭게 알게 된 점을 이야기해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83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TextBox 43"/>
          <p:cNvSpPr txBox="1"/>
          <p:nvPr/>
        </p:nvSpPr>
        <p:spPr>
          <a:xfrm>
            <a:off x="389044" y="1700808"/>
            <a:ext cx="614515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놀이를 하며 느낀 점이나 새롭게 알게 된 점을 이야기해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3237" y="2757381"/>
            <a:ext cx="3173056" cy="122914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몫이 같은 카드를 찾다 보니</a:t>
            </a:r>
            <a:endParaRPr lang="en-US" altLang="ko-KR" sz="1900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계산을 재미있고 빠르게</a:t>
            </a:r>
            <a:endParaRPr lang="en-US" altLang="ko-KR" sz="1900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연습할 수 있었습니다</a:t>
            </a:r>
            <a:r>
              <a:rPr lang="en-US" altLang="ko-KR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캐릭터를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>
            <a:spLocks noChangeArrowheads="1"/>
          </p:cNvSpPr>
          <p:nvPr/>
        </p:nvSpPr>
        <p:spPr bwMode="auto">
          <a:xfrm>
            <a:off x="7010495" y="3573016"/>
            <a:ext cx="2089116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좌측 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미미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_201_2_2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pc="-150" dirty="0">
                <a:latin typeface="맑은 고딕" pitchFamily="50" charset="-127"/>
                <a:ea typeface="맑은 고딕" pitchFamily="50" charset="-127"/>
              </a:rPr>
              <a:t>몫이 같은 카드를 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찾다 보니 계산을 </a:t>
            </a:r>
            <a:r>
              <a:rPr lang="ko-KR" altLang="en-US" sz="1000" spc="-150" dirty="0">
                <a:latin typeface="맑은 고딕" pitchFamily="50" charset="-127"/>
                <a:ea typeface="맑은 고딕" pitchFamily="50" charset="-127"/>
              </a:rPr>
              <a:t>재미있고 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빠르게 연습할 </a:t>
            </a:r>
            <a:r>
              <a:rPr lang="ko-KR" altLang="en-US" sz="1000" spc="-150" dirty="0">
                <a:latin typeface="맑은 고딕" pitchFamily="50" charset="-127"/>
                <a:ea typeface="맑은 고딕" pitchFamily="50" charset="-127"/>
              </a:rPr>
              <a:t>수 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있었습니다</a:t>
            </a:r>
            <a:r>
              <a:rPr lang="en-US" altLang="ko-KR" sz="10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rot="10800000">
            <a:off x="1869275" y="4005064"/>
            <a:ext cx="296287" cy="252028"/>
          </a:xfrm>
          <a:prstGeom prst="triangle">
            <a:avLst>
              <a:gd name="adj" fmla="val 18154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87524" y="27573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>
            <a:spLocks noChangeArrowheads="1"/>
          </p:cNvSpPr>
          <p:nvPr/>
        </p:nvSpPr>
        <p:spPr bwMode="auto">
          <a:xfrm>
            <a:off x="7010495" y="4530783"/>
            <a:ext cx="2089116" cy="9002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우측 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리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_201_2_3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spc="-150" dirty="0">
                <a:latin typeface="맑은 고딕" pitchFamily="50" charset="-127"/>
                <a:ea typeface="맑은 고딕" pitchFamily="50" charset="-127"/>
              </a:rPr>
              <a:t>친구는 몫이 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같은 </a:t>
            </a:r>
            <a:r>
              <a:rPr lang="ko-KR" altLang="en-US" sz="1000" spc="-150" dirty="0" err="1" smtClean="0">
                <a:latin typeface="맑은 고딕" pitchFamily="50" charset="-127"/>
                <a:ea typeface="맑은 고딕" pitchFamily="50" charset="-127"/>
              </a:rPr>
              <a:t>나눗셈식을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 바르게</a:t>
            </a:r>
            <a:r>
              <a:rPr lang="en-US" altLang="ko-KR" sz="10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spc="-150" dirty="0" smtClean="0">
                <a:latin typeface="맑은 고딕" pitchFamily="50" charset="-127"/>
                <a:ea typeface="맑은 고딕" pitchFamily="50" charset="-127"/>
              </a:rPr>
              <a:t>썼습니다</a:t>
            </a:r>
            <a:r>
              <a:rPr lang="en-US" altLang="ko-KR" sz="10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8139" y="4578092"/>
            <a:ext cx="807720" cy="914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1" name="모서리가 둥근 직사각형 30"/>
          <p:cNvSpPr/>
          <p:nvPr/>
        </p:nvSpPr>
        <p:spPr>
          <a:xfrm>
            <a:off x="3873462" y="3131279"/>
            <a:ext cx="2246710" cy="12003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친구는 몫이 같은</a:t>
            </a:r>
            <a:endParaRPr lang="en-US" altLang="ko-KR" sz="1900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spc="-15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나눗셈식을</a:t>
            </a:r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900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바르게</a:t>
            </a:r>
            <a:r>
              <a: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썼습니다</a:t>
            </a:r>
            <a:r>
              <a:rPr lang="en-US" altLang="ko-KR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5914758" y="29852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4572000" y="4331606"/>
            <a:ext cx="432048" cy="252028"/>
          </a:xfrm>
          <a:prstGeom prst="triangle">
            <a:avLst>
              <a:gd name="adj" fmla="val 75101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675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6359" y="4265672"/>
            <a:ext cx="982980" cy="122682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752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524727" y="3035170"/>
            <a:ext cx="420751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단원을 마무리해요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23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18371" y="1092168"/>
            <a:ext cx="212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2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56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315549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70~73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5" name="TextBox 53"/>
          <p:cNvSpPr txBox="1"/>
          <p:nvPr/>
        </p:nvSpPr>
        <p:spPr>
          <a:xfrm>
            <a:off x="4722831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50~51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45879"/>
              </p:ext>
            </p:extLst>
          </p:nvPr>
        </p:nvGraphicFramePr>
        <p:xfrm>
          <a:off x="179388" y="654012"/>
          <a:ext cx="8774172" cy="316979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나눗셈의 몫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놀이하며 나눗셈의 몫 구하기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68~69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놀이하며 나눗셈의 몫 구하기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68~69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칭찬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우리 반 친구 칭찬하기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394024"/>
            <a:ext cx="6015043" cy="278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5312" y="894492"/>
            <a:ext cx="6918956" cy="950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89042" y="130476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오늘 학습한 내용을 떠올려 보고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우리 반 친구를 칭찬해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35608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55233" y="896404"/>
            <a:ext cx="225652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우리 반 친구 칭찬하기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64" y="72187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18371" y="1092168"/>
            <a:ext cx="21256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우리 반 친구 칭찬하기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 및 기능 그대로 사용함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텍스트 색 검정으로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  <a:hlinkClick r:id="rId4"/>
            </a:endParaRPr>
          </a:p>
          <a:p>
            <a:pPr algn="just"/>
            <a:r>
              <a:rPr lang="en-US" altLang="ko-KR" sz="1000" dirty="0">
                <a:hlinkClick r:id="rId5"/>
              </a:rPr>
              <a:t>https://</a:t>
            </a:r>
            <a:r>
              <a:rPr lang="en-US" altLang="ko-KR" sz="1000" dirty="0" smtClean="0">
                <a:hlinkClick r:id="rId5"/>
              </a:rPr>
              <a:t>cdata2.tsherpa.co.kr/tsherpa/MultiMedia/Flash/2020/curri/index.html?flashxmlnum=jmp1130&amp;classa=A8-C1-31-MM-MM-04-03-08-0-0-0-0&amp;classno=MM_31_04/suh_0301_02_0008/suh_0301_02_0008_401_1.html</a:t>
            </a:r>
            <a:endParaRPr lang="en-US" altLang="ko-KR" sz="1000" dirty="0" smtClean="0"/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텍스트 수정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 typeface="Wingdings"/>
              <a:buChar char="à"/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캐릭터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를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하세요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캐릭터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그림 교체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천재교과서 캐릭터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62" y="4147356"/>
            <a:ext cx="972108" cy="97210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45" y="4156509"/>
            <a:ext cx="972108" cy="97210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타원 35"/>
          <p:cNvSpPr/>
          <p:nvPr/>
        </p:nvSpPr>
        <p:spPr>
          <a:xfrm>
            <a:off x="4405489" y="41473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326493" y="42372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385484" y="1905509"/>
            <a:ext cx="1545903" cy="227347"/>
            <a:chOff x="4421577" y="2197503"/>
            <a:chExt cx="1545903" cy="2273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421577" y="2197503"/>
              <a:ext cx="1545903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캐릭터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5237215" y="1755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4" t="13303" r="19189" b="17544"/>
          <a:stretch/>
        </p:blipFill>
        <p:spPr bwMode="auto">
          <a:xfrm>
            <a:off x="76668" y="859766"/>
            <a:ext cx="6821090" cy="474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496" y="872716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79612" y="2438890"/>
            <a:ext cx="493254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</a:t>
            </a:r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셈</a:t>
            </a:r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몫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99213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1_powerup_ani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3105267"/>
            <a:ext cx="60797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짝 맞추기 놀이를 하며 나눗셈의 몫을 구하고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몫이 같은 나눗셈을 찾을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22232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50310" y="1579691"/>
            <a:ext cx="6517934" cy="3757521"/>
            <a:chOff x="250310" y="1664804"/>
            <a:chExt cx="6517934" cy="375752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10" y="1664804"/>
              <a:ext cx="6517934" cy="3757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431540" y="2438308"/>
              <a:ext cx="13904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나눗셈의 몫을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구하기가 너무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어려운걸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?!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51720" y="2561542"/>
              <a:ext cx="15294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나눗셈을 재미있게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할 수는 없을까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23928" y="1844824"/>
              <a:ext cx="203571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그럼 우리 나눗셈의 몫을</a:t>
              </a:r>
            </a:p>
            <a:p>
              <a:pPr algn="ctr"/>
              <a:r>
                <a:rPr lang="ko-KR" altLang="en-US" sz="1400" spc="-150" dirty="0" err="1">
                  <a:latin typeface="맑은 고딕" pitchFamily="50" charset="-127"/>
                  <a:ea typeface="맑은 고딕" pitchFamily="50" charset="-127"/>
                </a:rPr>
                <a:t>곱셈구구로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 구하는 연습을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놀이로 해 볼까요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 텍스트 들어감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316570" y="1881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4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4544" y="5343763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2209" y="5355351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576" y="54040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11" y="540511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57" y="54103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703" y="54103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150" y="54040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/>
          <p:cNvSpPr/>
          <p:nvPr/>
        </p:nvSpPr>
        <p:spPr>
          <a:xfrm>
            <a:off x="2350429" y="50872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318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504" y="1747038"/>
            <a:ext cx="6785578" cy="3363925"/>
            <a:chOff x="107504" y="1747038"/>
            <a:chExt cx="6785578" cy="336392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747038"/>
              <a:ext cx="6785578" cy="336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1099776" y="2078268"/>
              <a:ext cx="16824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놀이 방법은 다음과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같아요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97013" y="2078268"/>
              <a:ext cx="246321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① 나눗셈 카드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64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장을 잘 섞고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ctr"/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장씩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줄을 맞추어서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뒤집어 둡니다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 rot="485561">
              <a:off x="1686739" y="3307968"/>
              <a:ext cx="1203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solidFill>
                    <a:schemeClr val="accent2"/>
                  </a:solidFill>
                  <a:latin typeface="맑은 고딕" pitchFamily="50" charset="-127"/>
                  <a:ea typeface="맑은 고딕" pitchFamily="50" charset="-127"/>
                </a:rPr>
                <a:t>짝 맞추기</a:t>
              </a:r>
              <a:endParaRPr lang="en-US" altLang="ko-KR" sz="18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800" b="1" dirty="0" smtClean="0">
                  <a:solidFill>
                    <a:schemeClr val="accent2"/>
                  </a:solidFill>
                  <a:latin typeface="맑은 고딕" pitchFamily="50" charset="-127"/>
                  <a:ea typeface="맑은 고딕" pitchFamily="50" charset="-127"/>
                </a:rPr>
                <a:t>놀</a:t>
              </a:r>
              <a:r>
                <a:rPr lang="ko-KR" altLang="en-US" sz="1800" b="1" dirty="0">
                  <a:solidFill>
                    <a:schemeClr val="accent2"/>
                  </a:solidFill>
                  <a:latin typeface="맑은 고딕" pitchFamily="50" charset="-127"/>
                  <a:ea typeface="맑은 고딕" pitchFamily="50" charset="-127"/>
                </a:rPr>
                <a:t>이</a:t>
              </a:r>
              <a:endParaRPr lang="ko-KR" altLang="en-US" sz="18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667075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9" name="타원 38"/>
          <p:cNvSpPr/>
          <p:nvPr/>
        </p:nvSpPr>
        <p:spPr>
          <a:xfrm>
            <a:off x="316570" y="1881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80444" y="5343763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8109" y="5355351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211" y="540511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68" y="54103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865" y="540511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 텍스트 들어감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350429" y="51156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5" name="Picture 2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52" y="2063010"/>
            <a:ext cx="294044" cy="29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8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7428" y="1740120"/>
            <a:ext cx="6916840" cy="3377761"/>
            <a:chOff x="67428" y="1740120"/>
            <a:chExt cx="6916840" cy="3377761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8" y="1740120"/>
              <a:ext cx="6916840" cy="3377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827584" y="1970837"/>
              <a:ext cx="18506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②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나눗셈 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카드를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장씩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열어서 몫을 구합니다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316570" y="16648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80935" y="5343763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8600" y="5355351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67" y="54040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02" y="540511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48" y="54103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 텍스트 들어감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350429" y="50988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2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318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4608004" y="2708920"/>
            <a:ext cx="1958664" cy="990111"/>
            <a:chOff x="4644009" y="2708920"/>
            <a:chExt cx="1958664" cy="990111"/>
          </a:xfrm>
        </p:grpSpPr>
        <p:sp>
          <p:nvSpPr>
            <p:cNvPr id="25" name="TextBox 24"/>
            <p:cNvSpPr txBox="1"/>
            <p:nvPr/>
          </p:nvSpPr>
          <p:spPr>
            <a:xfrm>
              <a:off x="4752020" y="2744924"/>
              <a:ext cx="18506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카드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장에 써 있는</a:t>
              </a:r>
            </a:p>
            <a:p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나눗셈의 몫이</a:t>
              </a:r>
            </a:p>
            <a:p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같으면 카드를</a:t>
              </a:r>
            </a:p>
            <a:p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가져옵니다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44009" y="2708920"/>
              <a:ext cx="252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-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608004" y="3886661"/>
            <a:ext cx="1976667" cy="749055"/>
            <a:chOff x="4608004" y="3886661"/>
            <a:chExt cx="1976667" cy="749055"/>
          </a:xfrm>
        </p:grpSpPr>
        <p:sp>
          <p:nvSpPr>
            <p:cNvPr id="26" name="TextBox 25"/>
            <p:cNvSpPr txBox="1"/>
            <p:nvPr/>
          </p:nvSpPr>
          <p:spPr>
            <a:xfrm>
              <a:off x="4734018" y="3897052"/>
              <a:ext cx="18506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나눗셈의 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몫이 다르면</a:t>
              </a:r>
            </a:p>
            <a:p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다시 뒤집어서</a:t>
              </a:r>
            </a:p>
            <a:p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제자리에 둡니다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08004" y="3886661"/>
              <a:ext cx="252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-</a:t>
              </a:r>
            </a:p>
          </p:txBody>
        </p:sp>
      </p:grpSp>
      <p:pic>
        <p:nvPicPr>
          <p:cNvPr id="35" name="Picture 2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970837"/>
            <a:ext cx="261937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8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그림 보기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61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/>
          <p:cNvSpPr/>
          <p:nvPr/>
        </p:nvSpPr>
        <p:spPr bwMode="auto">
          <a:xfrm>
            <a:off x="440395" y="2164042"/>
            <a:ext cx="5787789" cy="4055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ct val="50000"/>
              </a:spcBef>
            </a:pP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여학생이 나눗셈의 몫을 구하기 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어려워합니다</a:t>
            </a: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613" y="1996391"/>
            <a:ext cx="360000" cy="355000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5400092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495903" y="134250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783" y="1032680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타원 39"/>
          <p:cNvSpPr/>
          <p:nvPr/>
        </p:nvSpPr>
        <p:spPr>
          <a:xfrm>
            <a:off x="5634077" y="82571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친구와 함께 놀이를 하면서 나눗셈의 몫을 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440395" y="2645325"/>
            <a:ext cx="5787789" cy="72897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ct val="50000"/>
              </a:spcBef>
            </a:pP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남학생이 나눗셈을 재미있게 할 수 없는지 궁금해합니다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613" y="2477674"/>
            <a:ext cx="360000" cy="3550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 bwMode="auto">
          <a:xfrm>
            <a:off x="440395" y="3469940"/>
            <a:ext cx="5787789" cy="801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ct val="50000"/>
              </a:spcBef>
            </a:pP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선생님께서 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나눗셈의 몫을 구하는 연습을 놀이로 하는 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방법을 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알려주고 있습니다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613" y="3302289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3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19" y="698760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삽화는 최대한 크게 삽입하고 상하좌우 중앙에 위치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suh_h_0301_02_0008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6294" y="1488560"/>
            <a:ext cx="6805966" cy="4110010"/>
            <a:chOff x="250310" y="1664804"/>
            <a:chExt cx="6517934" cy="3757521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10" y="1664804"/>
              <a:ext cx="6517934" cy="3757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12659" y="2469748"/>
              <a:ext cx="13904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나눗셈의 몫을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구하기가 너무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어려운걸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?!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15716" y="2582324"/>
              <a:ext cx="15294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나눗셈을 재미있게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할 수는 없을까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23928" y="1863405"/>
              <a:ext cx="203571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그럼 우리 나눗셈의 몫을</a:t>
              </a:r>
            </a:p>
            <a:p>
              <a:pPr algn="ctr"/>
              <a:r>
                <a:rPr lang="ko-KR" altLang="en-US" sz="1400" spc="-150" dirty="0" err="1">
                  <a:latin typeface="맑은 고딕" pitchFamily="50" charset="-127"/>
                  <a:ea typeface="맑은 고딕" pitchFamily="50" charset="-127"/>
                </a:rPr>
                <a:t>곱셈구구로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 구하는 연습을</a:t>
              </a:r>
            </a:p>
            <a:p>
              <a:pPr algn="ctr"/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놀이로 해 볼까요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14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4" name="타원 13"/>
          <p:cNvSpPr/>
          <p:nvPr/>
        </p:nvSpPr>
        <p:spPr>
          <a:xfrm>
            <a:off x="247608" y="12119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 smtClean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61561"/>
              </p:ext>
            </p:extLst>
          </p:nvPr>
        </p:nvGraphicFramePr>
        <p:xfrm>
          <a:off x="109422" y="6129300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)3-1-3.psd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43417</TotalTime>
  <Words>1633</Words>
  <Application>Microsoft Office PowerPoint</Application>
  <PresentationFormat>화면 슬라이드 쇼(4:3)</PresentationFormat>
  <Paragraphs>600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천재교육</cp:lastModifiedBy>
  <cp:revision>7795</cp:revision>
  <cp:lastPrinted>2021-12-20T01:30:02Z</cp:lastPrinted>
  <dcterms:created xsi:type="dcterms:W3CDTF">2008-07-15T12:19:11Z</dcterms:created>
  <dcterms:modified xsi:type="dcterms:W3CDTF">2022-02-16T02:58:58Z</dcterms:modified>
</cp:coreProperties>
</file>